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7" r:id="rId5"/>
    <p:sldId id="266" r:id="rId6"/>
    <p:sldId id="270" r:id="rId7"/>
    <p:sldId id="257" r:id="rId8"/>
    <p:sldId id="264" r:id="rId9"/>
    <p:sldId id="265" r:id="rId10"/>
    <p:sldId id="263" r:id="rId11"/>
    <p:sldId id="271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FC1B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6AAA4-10D7-4288-948B-5EBCC72293F9}" type="datetimeFigureOut">
              <a:rPr lang="en-US" smtClean="0"/>
              <a:pPr/>
              <a:t>4/10/2011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E4C7C-C9C7-4B8E-838D-D200198B407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38_Unlabeled_Images\38_16MaizeTeosinte-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8534400" cy="381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67200"/>
            <a:ext cx="7772400" cy="990599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BIOTECHNOLOGY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257800"/>
            <a:ext cx="6400800" cy="1295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From Making Biofuel to Genetically Modified Crops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the Efficiency of 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With the help of </a:t>
            </a:r>
            <a:r>
              <a:rPr lang="en-US" sz="2800" b="1" dirty="0" smtClean="0"/>
              <a:t>satellite</a:t>
            </a:r>
            <a:r>
              <a:rPr lang="en-US" sz="2800" dirty="0" smtClean="0"/>
              <a:t> images computers, which will be an </a:t>
            </a:r>
            <a:r>
              <a:rPr lang="en-US" sz="2800" b="1" dirty="0" smtClean="0"/>
              <a:t>essential</a:t>
            </a:r>
            <a:r>
              <a:rPr lang="en-US" sz="2800" dirty="0" smtClean="0"/>
              <a:t> tool like the tractor, allow farmers to practice “</a:t>
            </a:r>
            <a:r>
              <a:rPr lang="en-US" sz="2800" b="1" dirty="0" smtClean="0"/>
              <a:t>precision farming</a:t>
            </a:r>
            <a:r>
              <a:rPr lang="en-US" sz="2800" dirty="0" smtClean="0"/>
              <a:t>.”</a:t>
            </a:r>
          </a:p>
          <a:p>
            <a:r>
              <a:rPr lang="en-US" sz="2800" dirty="0" smtClean="0"/>
              <a:t>Precision Farming is knowing exactly how much </a:t>
            </a:r>
            <a:r>
              <a:rPr lang="en-US" sz="2800" b="1" dirty="0" smtClean="0"/>
              <a:t>water</a:t>
            </a:r>
            <a:r>
              <a:rPr lang="en-US" sz="2800" dirty="0" smtClean="0"/>
              <a:t> and </a:t>
            </a:r>
            <a:r>
              <a:rPr lang="en-US" sz="2800" b="1" dirty="0" smtClean="0"/>
              <a:t>fertilizer</a:t>
            </a:r>
            <a:r>
              <a:rPr lang="en-US" sz="2800" dirty="0" smtClean="0"/>
              <a:t> different fields require to produce the </a:t>
            </a:r>
            <a:r>
              <a:rPr lang="en-US" sz="2800" b="1" dirty="0" smtClean="0"/>
              <a:t>maximum</a:t>
            </a:r>
            <a:r>
              <a:rPr lang="en-US" sz="2800" dirty="0" smtClean="0"/>
              <a:t> yield.</a:t>
            </a:r>
          </a:p>
          <a:p>
            <a:r>
              <a:rPr lang="en-US" sz="2800" dirty="0" smtClean="0"/>
              <a:t>It </a:t>
            </a:r>
            <a:r>
              <a:rPr lang="en-US" sz="2800" b="1" dirty="0" smtClean="0"/>
              <a:t>saves</a:t>
            </a:r>
            <a:r>
              <a:rPr lang="en-US" sz="2800" dirty="0" smtClean="0"/>
              <a:t> time and money, </a:t>
            </a:r>
            <a:r>
              <a:rPr lang="en-US" sz="2800" b="1" dirty="0" smtClean="0"/>
              <a:t>increases</a:t>
            </a:r>
            <a:r>
              <a:rPr lang="en-US" sz="2800" dirty="0" smtClean="0"/>
              <a:t> crop yields, and </a:t>
            </a:r>
            <a:r>
              <a:rPr lang="en-US" sz="2800" b="1" dirty="0" smtClean="0"/>
              <a:t>reduces</a:t>
            </a:r>
            <a:r>
              <a:rPr lang="en-US" sz="2800" dirty="0" smtClean="0"/>
              <a:t> nutrient run-off.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143000"/>
            <a:ext cx="6667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95600" y="57912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the Field looks like to the Satellite.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533400"/>
            <a:ext cx="525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the Field Actually looks like to us.</a:t>
            </a:r>
            <a:endParaRPr lang="en-US" sz="2400" dirty="0"/>
          </a:p>
        </p:txBody>
      </p:sp>
      <p:sp>
        <p:nvSpPr>
          <p:cNvPr id="8" name="Up Arrow 7"/>
          <p:cNvSpPr/>
          <p:nvPr/>
        </p:nvSpPr>
        <p:spPr>
          <a:xfrm>
            <a:off x="5943600" y="5105400"/>
            <a:ext cx="457200" cy="6858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>
            <a:off x="2590800" y="914400"/>
            <a:ext cx="4572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Jenner, Ph.D., J. (Ed.). (2000). </a:t>
            </a:r>
            <a:r>
              <a:rPr lang="en-US" i="1" dirty="0" smtClean="0"/>
              <a:t>Science Explorer: From Bacteria to Plants</a:t>
            </a:r>
            <a:r>
              <a:rPr lang="en-US" dirty="0" smtClean="0"/>
              <a:t>. Upper Saddle River, NJ: Prentice Hall.</a:t>
            </a:r>
          </a:p>
          <a:p>
            <a:r>
              <a:rPr lang="en-US" dirty="0" smtClean="0"/>
              <a:t>Biggs, A., Daniel, L., &amp; Ortleb, E. (Ed.). (1999). </a:t>
            </a:r>
            <a:r>
              <a:rPr lang="en-US" i="1" dirty="0" smtClean="0"/>
              <a:t>Life Science</a:t>
            </a:r>
            <a:r>
              <a:rPr lang="en-US" dirty="0" smtClean="0"/>
              <a:t>. New York, NY: Glencoe/McGraw-Hill.</a:t>
            </a:r>
          </a:p>
          <a:p>
            <a:r>
              <a:rPr lang="en-US" dirty="0" smtClean="0"/>
              <a:t>Campbell, N., &amp; Reece, J. (Ed.). (2008). </a:t>
            </a:r>
            <a:r>
              <a:rPr lang="en-US" i="1" dirty="0" smtClean="0"/>
              <a:t>Biology</a:t>
            </a:r>
            <a:r>
              <a:rPr lang="en-US" dirty="0" smtClean="0"/>
              <a:t>. San Francisco, CA: Pearson/Benjamin Cummings.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Biotechnology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343400" cy="4876800"/>
          </a:xfrm>
        </p:spPr>
        <p:txBody>
          <a:bodyPr>
            <a:normAutofit/>
          </a:bodyPr>
          <a:lstStyle/>
          <a:p>
            <a:r>
              <a:rPr lang="en-US" b="1" dirty="0" smtClean="0"/>
              <a:t>Biotechnology</a:t>
            </a:r>
            <a:r>
              <a:rPr lang="en-US" dirty="0" smtClean="0"/>
              <a:t> is the process of moving </a:t>
            </a:r>
            <a:r>
              <a:rPr lang="en-US" b="1" dirty="0" smtClean="0"/>
              <a:t>DNA</a:t>
            </a:r>
            <a:r>
              <a:rPr lang="en-US" dirty="0" smtClean="0"/>
              <a:t> directly from one organism to another.</a:t>
            </a:r>
          </a:p>
          <a:p>
            <a:r>
              <a:rPr lang="en-US" dirty="0" smtClean="0"/>
              <a:t>When used in terms of </a:t>
            </a:r>
            <a:r>
              <a:rPr lang="en-US" b="1" dirty="0" smtClean="0"/>
              <a:t>plants</a:t>
            </a:r>
            <a:r>
              <a:rPr lang="en-US" dirty="0" smtClean="0"/>
              <a:t> usually it means to take a </a:t>
            </a:r>
            <a:r>
              <a:rPr lang="en-US" b="1" dirty="0" smtClean="0"/>
              <a:t>desired</a:t>
            </a:r>
            <a:r>
              <a:rPr lang="en-US" dirty="0" smtClean="0"/>
              <a:t> trait from one plant (wild) and </a:t>
            </a:r>
            <a:r>
              <a:rPr lang="en-US" b="1" dirty="0" smtClean="0"/>
              <a:t>moving</a:t>
            </a:r>
            <a:r>
              <a:rPr lang="en-US" dirty="0" smtClean="0"/>
              <a:t> it to another plant (domestic).</a:t>
            </a:r>
          </a:p>
          <a:p>
            <a:endParaRPr lang="en-US" dirty="0"/>
          </a:p>
        </p:txBody>
      </p:sp>
      <p:pic>
        <p:nvPicPr>
          <p:cNvPr id="5" name="Content Placeholder 4" descr="38_17GenEngineerPapaya-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410200" y="1219200"/>
            <a:ext cx="2564712" cy="3810000"/>
          </a:xfrm>
        </p:spPr>
      </p:pic>
      <p:sp>
        <p:nvSpPr>
          <p:cNvPr id="8" name="Up Arrow 7"/>
          <p:cNvSpPr/>
          <p:nvPr/>
        </p:nvSpPr>
        <p:spPr>
          <a:xfrm>
            <a:off x="6019800" y="4419600"/>
            <a:ext cx="533400" cy="685800"/>
          </a:xfrm>
          <a:prstGeom prst="upArrow">
            <a:avLst/>
          </a:prstGeom>
          <a:solidFill>
            <a:srgbClr val="10FC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Up Arrow 8"/>
          <p:cNvSpPr/>
          <p:nvPr/>
        </p:nvSpPr>
        <p:spPr>
          <a:xfrm>
            <a:off x="7162800" y="4419600"/>
            <a:ext cx="533400" cy="685800"/>
          </a:xfrm>
          <a:prstGeom prst="up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181600" y="5105400"/>
            <a:ext cx="358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Papaya on the </a:t>
            </a:r>
            <a:r>
              <a:rPr lang="en-US" sz="2400" dirty="0" smtClean="0">
                <a:solidFill>
                  <a:srgbClr val="10FC1B"/>
                </a:solidFill>
              </a:rPr>
              <a:t>left</a:t>
            </a:r>
            <a:r>
              <a:rPr lang="en-US" sz="2400" dirty="0" smtClean="0"/>
              <a:t> has been modified to be more disease resistant than the Papaya on the </a:t>
            </a:r>
            <a:r>
              <a:rPr lang="en-US" sz="2400" dirty="0" smtClean="0">
                <a:solidFill>
                  <a:srgbClr val="00B0F0"/>
                </a:solidFill>
              </a:rPr>
              <a:t>right.</a:t>
            </a:r>
            <a:endParaRPr 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743200"/>
            <a:ext cx="40671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Genetically Modified Crops</a:t>
            </a:r>
            <a:br>
              <a:rPr lang="en-US" dirty="0" smtClean="0"/>
            </a:br>
            <a:r>
              <a:rPr lang="en-US" dirty="0" smtClean="0"/>
              <a:t>(GM Crops)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82000" cy="11430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Genetically Modified Crops </a:t>
            </a:r>
            <a:r>
              <a:rPr lang="en-US" dirty="0" smtClean="0"/>
              <a:t>are crops in which desired </a:t>
            </a:r>
            <a:r>
              <a:rPr lang="en-US" b="1" dirty="0" smtClean="0"/>
              <a:t>DNA</a:t>
            </a:r>
            <a:r>
              <a:rPr lang="en-US" dirty="0" smtClean="0"/>
              <a:t> from one kind </a:t>
            </a:r>
            <a:r>
              <a:rPr lang="en-US" b="1" dirty="0" smtClean="0"/>
              <a:t>organism </a:t>
            </a:r>
            <a:r>
              <a:rPr lang="en-US" dirty="0" smtClean="0"/>
              <a:t>(usually different species) has been inserted into the crop to </a:t>
            </a:r>
            <a:r>
              <a:rPr lang="en-US" b="1" dirty="0" smtClean="0"/>
              <a:t>improve</a:t>
            </a:r>
            <a:r>
              <a:rPr lang="en-US" dirty="0" smtClean="0"/>
              <a:t> it.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2667000"/>
            <a:ext cx="4343400" cy="3200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</a:t>
            </a:r>
            <a:r>
              <a:rPr lang="en-US" b="1" dirty="0" smtClean="0"/>
              <a:t>Golden Rice</a:t>
            </a:r>
            <a:r>
              <a:rPr lang="en-US" dirty="0" smtClean="0"/>
              <a:t>” is an example of a GM crop. </a:t>
            </a:r>
          </a:p>
          <a:p>
            <a:r>
              <a:rPr lang="en-US" dirty="0" smtClean="0"/>
              <a:t>This rice grain contains two </a:t>
            </a:r>
            <a:r>
              <a:rPr lang="en-US" b="1" dirty="0" smtClean="0"/>
              <a:t>daffodil genes </a:t>
            </a:r>
            <a:r>
              <a:rPr lang="en-US" dirty="0" smtClean="0"/>
              <a:t>(giving it the yellow color)  which helps the rice produces </a:t>
            </a:r>
            <a:r>
              <a:rPr lang="en-US" b="1" dirty="0" smtClean="0"/>
              <a:t>beta-carotene</a:t>
            </a:r>
            <a:r>
              <a:rPr lang="en-US" dirty="0" smtClean="0"/>
              <a:t> it would normally </a:t>
            </a:r>
            <a:r>
              <a:rPr lang="en-US" b="1" dirty="0" smtClean="0"/>
              <a:t>not</a:t>
            </a:r>
            <a:r>
              <a:rPr lang="en-US" dirty="0" smtClean="0"/>
              <a:t> be able to do.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5486400"/>
            <a:ext cx="1929759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400" dirty="0" smtClean="0">
                <a:solidFill>
                  <a:srgbClr val="10FC1B"/>
                </a:solidFill>
              </a:rPr>
              <a:t>Golden</a:t>
            </a:r>
            <a:r>
              <a:rPr lang="en-US" sz="2400" dirty="0" smtClean="0"/>
              <a:t> Rice”</a:t>
            </a:r>
            <a:endParaRPr lang="en-US" sz="2400" dirty="0"/>
          </a:p>
        </p:txBody>
      </p:sp>
      <p:sp>
        <p:nvSpPr>
          <p:cNvPr id="8" name="Right Arrow 7"/>
          <p:cNvSpPr/>
          <p:nvPr/>
        </p:nvSpPr>
        <p:spPr>
          <a:xfrm>
            <a:off x="2514600" y="5410200"/>
            <a:ext cx="2743200" cy="381000"/>
          </a:xfrm>
          <a:prstGeom prst="rightArrow">
            <a:avLst/>
          </a:prstGeom>
          <a:solidFill>
            <a:srgbClr val="10FC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3276600" y="5943600"/>
            <a:ext cx="2743200" cy="3810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447800" y="6019800"/>
            <a:ext cx="1705916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Normal</a:t>
            </a:r>
            <a:r>
              <a:rPr lang="en-US" sz="2400" dirty="0" smtClean="0"/>
              <a:t> Rice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GM Tomato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525963"/>
          </a:xfrm>
        </p:spPr>
        <p:txBody>
          <a:bodyPr>
            <a:noAutofit/>
          </a:bodyPr>
          <a:lstStyle/>
          <a:p>
            <a:r>
              <a:rPr lang="en-US" sz="2600" b="1" dirty="0" smtClean="0"/>
              <a:t>Improvements</a:t>
            </a:r>
            <a:r>
              <a:rPr lang="en-US" sz="2600" dirty="0" smtClean="0"/>
              <a:t> made to this crop include:</a:t>
            </a:r>
          </a:p>
          <a:p>
            <a:pPr lvl="1"/>
            <a:r>
              <a:rPr lang="en-US" sz="2600" dirty="0" smtClean="0"/>
              <a:t> DNA from </a:t>
            </a:r>
            <a:r>
              <a:rPr lang="en-US" sz="2600" b="1" dirty="0" smtClean="0"/>
              <a:t>cotton plants </a:t>
            </a:r>
            <a:r>
              <a:rPr lang="en-US" sz="2600" dirty="0" smtClean="0"/>
              <a:t>that are no longer sensitive to herbicide</a:t>
            </a:r>
          </a:p>
          <a:p>
            <a:pPr lvl="1"/>
            <a:r>
              <a:rPr lang="en-US" sz="2600" dirty="0" smtClean="0"/>
              <a:t>DNA from </a:t>
            </a:r>
            <a:r>
              <a:rPr lang="en-US" sz="2600" b="1" dirty="0" smtClean="0"/>
              <a:t>insect-resistant</a:t>
            </a:r>
            <a:r>
              <a:rPr lang="en-US" sz="2600" dirty="0" smtClean="0"/>
              <a:t> tobacco plants</a:t>
            </a:r>
          </a:p>
          <a:p>
            <a:pPr lvl="1"/>
            <a:r>
              <a:rPr lang="en-US" sz="2600" dirty="0" smtClean="0"/>
              <a:t>DNA from other tomato plants whose </a:t>
            </a:r>
            <a:r>
              <a:rPr lang="en-US" sz="2600" b="1" dirty="0" smtClean="0"/>
              <a:t>fruit</a:t>
            </a:r>
            <a:r>
              <a:rPr lang="en-US" sz="2600" dirty="0" smtClean="0"/>
              <a:t> does not spoil quickly.</a:t>
            </a:r>
            <a:endParaRPr lang="en-US" sz="2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5401316" y="3133084"/>
            <a:ext cx="4803703" cy="2195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24400" y="14478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Normal </a:t>
            </a:r>
            <a:r>
              <a:rPr lang="en-US" sz="2400" dirty="0" smtClean="0"/>
              <a:t>Tomato  - 1 week after being picked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4038600"/>
            <a:ext cx="198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0FC1B"/>
                </a:solidFill>
              </a:rPr>
              <a:t>GM</a:t>
            </a:r>
            <a:r>
              <a:rPr lang="en-US" sz="2400" dirty="0" smtClean="0"/>
              <a:t> Tomato  -1 week after being picked</a:t>
            </a:r>
            <a:endParaRPr lang="en-US" sz="2400" dirty="0"/>
          </a:p>
        </p:txBody>
      </p:sp>
      <p:sp>
        <p:nvSpPr>
          <p:cNvPr id="8" name="Right Arrow 7"/>
          <p:cNvSpPr/>
          <p:nvPr/>
        </p:nvSpPr>
        <p:spPr>
          <a:xfrm>
            <a:off x="5791200" y="2895600"/>
            <a:ext cx="1371600" cy="533400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715000" y="5181600"/>
            <a:ext cx="1371600" cy="533400"/>
          </a:xfrm>
          <a:prstGeom prst="rightArrow">
            <a:avLst/>
          </a:prstGeom>
          <a:solidFill>
            <a:srgbClr val="10FC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GM Crops are Made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easiest way is through a </a:t>
            </a:r>
            <a:r>
              <a:rPr lang="en-US" sz="2800" b="1" dirty="0" smtClean="0"/>
              <a:t>Virus </a:t>
            </a:r>
            <a:r>
              <a:rPr lang="en-US" sz="2800" dirty="0" smtClean="0"/>
              <a:t>or</a:t>
            </a:r>
            <a:r>
              <a:rPr lang="en-US" sz="2800" b="1" dirty="0" smtClean="0"/>
              <a:t> Bacterium</a:t>
            </a:r>
            <a:r>
              <a:rPr lang="en-US" sz="2800" dirty="0" smtClean="0"/>
              <a:t> with the desired DNA. The virus or bacterium </a:t>
            </a:r>
            <a:r>
              <a:rPr lang="en-US" sz="2800" b="1" dirty="0" smtClean="0"/>
              <a:t>infects</a:t>
            </a:r>
            <a:r>
              <a:rPr lang="en-US" sz="2800" dirty="0" smtClean="0"/>
              <a:t> the plant cell and the DNA is transferred, making them </a:t>
            </a:r>
            <a:r>
              <a:rPr lang="en-US" sz="2800" b="1" dirty="0" smtClean="0"/>
              <a:t>genetically modified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The other method, first used in </a:t>
            </a:r>
            <a:r>
              <a:rPr lang="en-US" sz="2800" b="1" dirty="0" smtClean="0"/>
              <a:t>1987</a:t>
            </a:r>
            <a:r>
              <a:rPr lang="en-US" sz="2800" dirty="0" smtClean="0"/>
              <a:t>, coats small </a:t>
            </a:r>
            <a:r>
              <a:rPr lang="en-US" sz="2800" b="1" dirty="0" smtClean="0"/>
              <a:t>metal</a:t>
            </a:r>
            <a:r>
              <a:rPr lang="en-US" sz="2800" dirty="0" smtClean="0"/>
              <a:t> particles with the desired DNA and shoots them into the </a:t>
            </a:r>
            <a:r>
              <a:rPr lang="en-US" sz="2800" b="1" dirty="0" smtClean="0"/>
              <a:t>plant cell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399" y="0"/>
            <a:ext cx="5268089" cy="739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4038600" cy="4572000"/>
          </a:xfrm>
        </p:spPr>
        <p:txBody>
          <a:bodyPr>
            <a:noAutofit/>
          </a:bodyPr>
          <a:lstStyle/>
          <a:p>
            <a:r>
              <a:rPr lang="en-US" sz="2600" dirty="0" smtClean="0"/>
              <a:t>Biomass is </a:t>
            </a:r>
            <a:r>
              <a:rPr lang="en-US" sz="2600" b="1" dirty="0" smtClean="0"/>
              <a:t>organic material </a:t>
            </a:r>
            <a:r>
              <a:rPr lang="en-US" sz="2600" dirty="0" smtClean="0"/>
              <a:t>from plants and/or animals that is used for energy (i.e. wood, </a:t>
            </a:r>
            <a:r>
              <a:rPr lang="en-US" sz="2600" b="1" dirty="0" smtClean="0"/>
              <a:t>coal</a:t>
            </a:r>
            <a:r>
              <a:rPr lang="en-US" sz="2600" dirty="0" smtClean="0"/>
              <a:t>).</a:t>
            </a:r>
          </a:p>
          <a:p>
            <a:r>
              <a:rPr lang="en-US" sz="2600" b="1" dirty="0" smtClean="0"/>
              <a:t>Biomass</a:t>
            </a:r>
            <a:r>
              <a:rPr lang="en-US" sz="2600" dirty="0" smtClean="0"/>
              <a:t> can be found in all three </a:t>
            </a:r>
            <a:r>
              <a:rPr lang="en-US" sz="2600" dirty="0" smtClean="0"/>
              <a:t>physical phases</a:t>
            </a:r>
            <a:r>
              <a:rPr lang="en-US" sz="2600" dirty="0" smtClean="0"/>
              <a:t>: solid, liquid (gasohol), and gas (Biogas). Solid Biomass is what a large </a:t>
            </a:r>
            <a:r>
              <a:rPr lang="en-US" sz="2600" b="1" dirty="0" smtClean="0"/>
              <a:t>portion</a:t>
            </a:r>
            <a:r>
              <a:rPr lang="en-US" sz="2600" dirty="0" smtClean="0"/>
              <a:t> of the world uses for energy today.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752600"/>
            <a:ext cx="439033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Gasohol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8077200" cy="1676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Gasohol is a mixture of gasoline and </a:t>
            </a:r>
            <a:r>
              <a:rPr lang="en-US" b="1" dirty="0" smtClean="0"/>
              <a:t>ethanol</a:t>
            </a:r>
            <a:r>
              <a:rPr lang="en-US" dirty="0" smtClean="0"/>
              <a:t>. </a:t>
            </a:r>
          </a:p>
          <a:p>
            <a:r>
              <a:rPr lang="en-US" dirty="0" smtClean="0"/>
              <a:t>Ethanol is produced when microorganisms </a:t>
            </a:r>
            <a:r>
              <a:rPr lang="en-US" b="1" dirty="0" smtClean="0"/>
              <a:t>convert</a:t>
            </a:r>
            <a:r>
              <a:rPr lang="en-US" dirty="0" smtClean="0"/>
              <a:t> sugar in sugar cane, corn, and grain into ethanol. This process is called </a:t>
            </a:r>
            <a:r>
              <a:rPr lang="en-US" b="1" dirty="0" smtClean="0"/>
              <a:t>Alcoholic Fermentation</a:t>
            </a:r>
            <a:r>
              <a:rPr lang="en-US" dirty="0" smtClean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971800"/>
            <a:ext cx="4419600" cy="3352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While alcohol production from biomass is </a:t>
            </a:r>
            <a:r>
              <a:rPr lang="en-US" b="1" dirty="0" smtClean="0"/>
              <a:t>economical</a:t>
            </a:r>
            <a:r>
              <a:rPr lang="en-US" dirty="0" smtClean="0"/>
              <a:t> it is not energy efficient. Large amounts of </a:t>
            </a:r>
            <a:r>
              <a:rPr lang="en-US" b="1" dirty="0" smtClean="0"/>
              <a:t>energy</a:t>
            </a:r>
            <a:r>
              <a:rPr lang="en-US" dirty="0" smtClean="0"/>
              <a:t> </a:t>
            </a:r>
            <a:r>
              <a:rPr lang="en-US" dirty="0" smtClean="0"/>
              <a:t>are </a:t>
            </a:r>
            <a:r>
              <a:rPr lang="en-US" dirty="0" smtClean="0"/>
              <a:t>required to grow and harvest the crops. Then much of the original energy in the biomass is </a:t>
            </a:r>
            <a:r>
              <a:rPr lang="en-US" b="1" dirty="0" smtClean="0"/>
              <a:t>lost</a:t>
            </a:r>
            <a:r>
              <a:rPr lang="en-US" dirty="0" smtClean="0"/>
              <a:t> in the conversion to alcohol.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971800"/>
            <a:ext cx="3076194" cy="370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924800" cy="1371599"/>
          </a:xfrm>
        </p:spPr>
        <p:txBody>
          <a:bodyPr>
            <a:noAutofit/>
          </a:bodyPr>
          <a:lstStyle/>
          <a:p>
            <a:r>
              <a:rPr lang="en-US" sz="2600" dirty="0" smtClean="0"/>
              <a:t>Biogas is a </a:t>
            </a:r>
            <a:r>
              <a:rPr lang="en-US" sz="2600" b="1" dirty="0" smtClean="0"/>
              <a:t>mixture</a:t>
            </a:r>
            <a:r>
              <a:rPr lang="en-US" sz="2600" dirty="0" smtClean="0"/>
              <a:t> of gases that can be stored and transported </a:t>
            </a:r>
            <a:r>
              <a:rPr lang="en-US" sz="2600" b="1" dirty="0" smtClean="0"/>
              <a:t>like</a:t>
            </a:r>
            <a:r>
              <a:rPr lang="en-US" sz="2600" dirty="0" smtClean="0"/>
              <a:t> natural gas. When burned it produces </a:t>
            </a:r>
            <a:r>
              <a:rPr lang="en-US" sz="2600" b="1" dirty="0" smtClean="0"/>
              <a:t>fewer</a:t>
            </a:r>
            <a:r>
              <a:rPr lang="en-US" sz="2600" dirty="0" smtClean="0"/>
              <a:t> pollutants than coal or biomass.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95600"/>
            <a:ext cx="3657600" cy="3962400"/>
          </a:xfrm>
        </p:spPr>
        <p:txBody>
          <a:bodyPr>
            <a:normAutofit fontScale="77500" lnSpcReduction="20000"/>
          </a:bodyPr>
          <a:lstStyle/>
          <a:p>
            <a:r>
              <a:rPr lang="en-US" sz="3400" dirty="0" smtClean="0"/>
              <a:t>In China, biogas digesters use </a:t>
            </a:r>
            <a:r>
              <a:rPr lang="en-US" sz="3400" b="1" dirty="0" smtClean="0"/>
              <a:t>microorganisms</a:t>
            </a:r>
            <a:r>
              <a:rPr lang="en-US" sz="3400" dirty="0" smtClean="0"/>
              <a:t> to decompose household and agricultural wastes to produce </a:t>
            </a:r>
            <a:r>
              <a:rPr lang="en-US" sz="3400" b="1" dirty="0" smtClean="0"/>
              <a:t>biogas</a:t>
            </a:r>
            <a:r>
              <a:rPr lang="en-US" sz="3400" dirty="0" smtClean="0"/>
              <a:t> that is used for heating and cooking. The solid remains are removed and used as </a:t>
            </a:r>
            <a:r>
              <a:rPr lang="en-US" sz="3400" b="1" dirty="0" smtClean="0"/>
              <a:t>fertilizer</a:t>
            </a:r>
            <a:r>
              <a:rPr lang="en-US" sz="3400" dirty="0" smtClean="0"/>
              <a:t>.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4946" y="3048000"/>
            <a:ext cx="4672354" cy="3545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633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BIOTECHNOLOGY</vt:lpstr>
      <vt:lpstr>Plant Biotechnology</vt:lpstr>
      <vt:lpstr>Genetically Modified Crops (GM Crops)</vt:lpstr>
      <vt:lpstr>The GM Tomato</vt:lpstr>
      <vt:lpstr>How GM Crops are Made</vt:lpstr>
      <vt:lpstr>Slide 6</vt:lpstr>
      <vt:lpstr>Biomass</vt:lpstr>
      <vt:lpstr>Gasohol</vt:lpstr>
      <vt:lpstr>Biogas</vt:lpstr>
      <vt:lpstr>Improving the Efficiency of Farming</vt:lpstr>
      <vt:lpstr>Slide 11</vt:lpstr>
      <vt:lpstr>Bibliography</vt:lpstr>
    </vt:vector>
  </TitlesOfParts>
  <Company>Paul J. Hagerty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BIOTECHNOLGY</dc:title>
  <dc:creator>Harvey - Mike</dc:creator>
  <cp:lastModifiedBy>Renee</cp:lastModifiedBy>
  <cp:revision>46</cp:revision>
  <dcterms:created xsi:type="dcterms:W3CDTF">2011-04-07T13:05:47Z</dcterms:created>
  <dcterms:modified xsi:type="dcterms:W3CDTF">2011-04-10T18:26:00Z</dcterms:modified>
</cp:coreProperties>
</file>